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sldIdLst>
    <p:sldId id="261" r:id="rId5"/>
    <p:sldId id="288" r:id="rId6"/>
    <p:sldId id="320" r:id="rId7"/>
    <p:sldId id="321" r:id="rId8"/>
    <p:sldId id="312" r:id="rId9"/>
    <p:sldId id="322" r:id="rId10"/>
    <p:sldId id="313" r:id="rId11"/>
    <p:sldId id="327" r:id="rId12"/>
    <p:sldId id="328" r:id="rId13"/>
    <p:sldId id="306" r:id="rId14"/>
    <p:sldId id="329" r:id="rId15"/>
    <p:sldId id="309" r:id="rId16"/>
    <p:sldId id="318" r:id="rId17"/>
    <p:sldId id="337" r:id="rId18"/>
    <p:sldId id="330" r:id="rId19"/>
    <p:sldId id="331" r:id="rId20"/>
    <p:sldId id="332" r:id="rId21"/>
    <p:sldId id="333" r:id="rId22"/>
    <p:sldId id="334" r:id="rId23"/>
    <p:sldId id="335" r:id="rId24"/>
    <p:sldId id="319" r:id="rId25"/>
    <p:sldId id="324" r:id="rId26"/>
    <p:sldId id="325" r:id="rId27"/>
    <p:sldId id="336" r:id="rId28"/>
  </p:sldIdLst>
  <p:sldSz cx="9144000" cy="6858000" type="letter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uel Valenzuela Concha" initials="MVC" lastIdx="1" clrIdx="0">
    <p:extLst>
      <p:ext uri="{19B8F6BF-5375-455C-9EA6-DF929625EA0E}">
        <p15:presenceInfo xmlns:p15="http://schemas.microsoft.com/office/powerpoint/2012/main" userId="S-1-5-21-993326457-1990213774-629508014-60950" providerId="AD"/>
      </p:ext>
    </p:extLst>
  </p:cmAuthor>
  <p:cmAuthor id="2" name="Manuel Valenzuela Concha" initials="MVC [2]" lastIdx="1" clrIdx="1">
    <p:extLst>
      <p:ext uri="{19B8F6BF-5375-455C-9EA6-DF929625EA0E}">
        <p15:presenceInfo xmlns:p15="http://schemas.microsoft.com/office/powerpoint/2012/main" userId="S::manuel.valenzuela@unab.cl::63540914-dbe4-4c70-a8f0-0e52a38a1d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0000"/>
    <a:srgbClr val="E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42"/>
    <p:restoredTop sz="94611"/>
  </p:normalViewPr>
  <p:slideViewPr>
    <p:cSldViewPr snapToGrid="0" snapToObjects="1">
      <p:cViewPr varScale="1">
        <p:scale>
          <a:sx n="108" d="100"/>
          <a:sy n="108" d="100"/>
        </p:scale>
        <p:origin x="130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47D60-E39B-E041-B6CE-3FDC1A8BB989}" type="datetimeFigureOut">
              <a:rPr lang="es-ES_tradnl" smtClean="0"/>
              <a:t>13/09/2023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D1966-643A-ED45-BFF9-B0FE18A32E2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330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73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659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634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966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315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560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679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698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450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243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553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398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532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891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061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601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190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429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551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32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176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310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537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13/09/2023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13/09/2023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13/09/2023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13/09/2023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13/09/2023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13/09/2023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13/09/2023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13/09/2023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13/09/2023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13/09/2023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13/09/2023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36221-589F-2846-B89B-D09559D774BF}" type="datetimeFigureOut">
              <a:rPr lang="es-ES_tradnl" smtClean="0"/>
              <a:t>13/09/2023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442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2.jp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2.jp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5.png"/><Relationship Id="rId9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/>
          <p:cNvCxnSpPr/>
          <p:nvPr/>
        </p:nvCxnSpPr>
        <p:spPr>
          <a:xfrm>
            <a:off x="492141" y="3591697"/>
            <a:ext cx="77786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H="1">
            <a:off x="2186081" y="2158313"/>
            <a:ext cx="1" cy="12731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983268" y="2284720"/>
            <a:ext cx="628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 Travel Map </a:t>
            </a:r>
            <a:endParaRPr lang="es-ES_tradnl" sz="3600" b="1" u="sng" dirty="0">
              <a:solidFill>
                <a:schemeClr val="bg1"/>
              </a:solidFill>
              <a:ea typeface="Gungsuh" charset="-127"/>
              <a:cs typeface="Gungsuh" charset="-127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038475" y="4286390"/>
            <a:ext cx="4392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Autor: Fabio Ismael Urrea Quezada</a:t>
            </a:r>
          </a:p>
          <a:p>
            <a:r>
              <a:rPr lang="es-ES_tradnl" dirty="0">
                <a:solidFill>
                  <a:schemeClr val="bg1"/>
                </a:solidFill>
              </a:rPr>
              <a:t>Rut: 18299907-5</a:t>
            </a:r>
          </a:p>
          <a:p>
            <a:r>
              <a:rPr lang="es-ES_tradnl" dirty="0">
                <a:solidFill>
                  <a:schemeClr val="bg1"/>
                </a:solidFill>
              </a:rPr>
              <a:t>Carrera: Ing. en computación e informática</a:t>
            </a:r>
          </a:p>
          <a:p>
            <a:r>
              <a:rPr lang="es-ES_tradnl" dirty="0">
                <a:solidFill>
                  <a:schemeClr val="bg1"/>
                </a:solidFill>
              </a:rPr>
              <a:t>Profesora guía: Sarita González Catalán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5" b="24764"/>
          <a:stretch/>
        </p:blipFill>
        <p:spPr>
          <a:xfrm>
            <a:off x="0" y="0"/>
            <a:ext cx="9158013" cy="143569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46510" r="153" b="5990"/>
          <a:stretch/>
        </p:blipFill>
        <p:spPr>
          <a:xfrm>
            <a:off x="-14013" y="5486719"/>
            <a:ext cx="9172026" cy="137128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9" y="2158313"/>
            <a:ext cx="1279083" cy="118959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46841" y="18182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01B6C78-3AE2-DC7F-8096-4E62CD9CD97D}"/>
              </a:ext>
            </a:extLst>
          </p:cNvPr>
          <p:cNvSpPr txBox="1"/>
          <p:nvPr/>
        </p:nvSpPr>
        <p:spPr>
          <a:xfrm>
            <a:off x="1983267" y="1725778"/>
            <a:ext cx="628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Proyecto de título.</a:t>
            </a:r>
            <a:endParaRPr lang="es-ES_tradnl" sz="3600" b="1" u="sng" dirty="0">
              <a:solidFill>
                <a:schemeClr val="bg1"/>
              </a:solidFill>
              <a:ea typeface="Gungsuh" charset="-127"/>
              <a:cs typeface="Gungsuh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661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3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4" r="34651" b="1"/>
          <a:stretch/>
        </p:blipFill>
        <p:spPr>
          <a:xfrm>
            <a:off x="21" y="190"/>
            <a:ext cx="1216220" cy="529119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98" y="5282206"/>
            <a:ext cx="9144198" cy="116384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5282206"/>
            <a:ext cx="9143999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284055" y="5655549"/>
            <a:ext cx="5318474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5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Vista </a:t>
            </a:r>
            <a:r>
              <a:rPr lang="en-US" sz="25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Lógica</a:t>
            </a:r>
            <a:endParaRPr lang="en-US" sz="25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Diagrama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clases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conceptual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5282206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55" y="303870"/>
            <a:ext cx="719254" cy="60002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0E66713-0509-7882-AA5C-2F708AA12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422" y="159799"/>
            <a:ext cx="7238205" cy="5131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5971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92"/>
            <a:ext cx="9143999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35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8" y="-3783777"/>
            <a:ext cx="1576446" cy="9144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986"/>
            <a:ext cx="3227567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C0582A-2915-D747-10AC-C1CAD3B06F5A}"/>
              </a:ext>
            </a:extLst>
          </p:cNvPr>
          <p:cNvSpPr txBox="1"/>
          <p:nvPr/>
        </p:nvSpPr>
        <p:spPr>
          <a:xfrm>
            <a:off x="524785" y="353160"/>
            <a:ext cx="5318475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Vista de despliegue.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Diagrama de componentes.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2" y="1576448"/>
            <a:ext cx="2068499" cy="5281552"/>
          </a:xfrm>
          <a:prstGeom prst="rect">
            <a:avLst/>
          </a:prstGeom>
        </p:spPr>
      </p:pic>
      <p:pic>
        <p:nvPicPr>
          <p:cNvPr id="9" name="image9.png">
            <a:extLst>
              <a:ext uri="{FF2B5EF4-FFF2-40B4-BE49-F238E27FC236}">
                <a16:creationId xmlns:a16="http://schemas.microsoft.com/office/drawing/2014/main" id="{E3405E4A-0A8B-D8BD-A53E-57FDACD2935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64777" y="2053205"/>
            <a:ext cx="7075503" cy="405163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20" y="3315983"/>
            <a:ext cx="719254" cy="60002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CEA8F5E-3A32-4EC4-F715-44FF0A7351FE}"/>
              </a:ext>
            </a:extLst>
          </p:cNvPr>
          <p:cNvSpPr txBox="1"/>
          <p:nvPr/>
        </p:nvSpPr>
        <p:spPr>
          <a:xfrm>
            <a:off x="284055" y="5655549"/>
            <a:ext cx="5318474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25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9045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759531" y="389567"/>
            <a:ext cx="2525207" cy="17248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 DE GESTIÓN DE RIESGOS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0" r="22145" b="-1"/>
          <a:stretch/>
        </p:blipFill>
        <p:spPr>
          <a:xfrm>
            <a:off x="3889915" y="163646"/>
            <a:ext cx="5105027" cy="262309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7877C53-676A-2EFB-35C3-B7E257FAA49C}"/>
              </a:ext>
            </a:extLst>
          </p:cNvPr>
          <p:cNvSpPr txBox="1"/>
          <p:nvPr/>
        </p:nvSpPr>
        <p:spPr>
          <a:xfrm>
            <a:off x="450150" y="3091294"/>
            <a:ext cx="2989616" cy="258845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lvl="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Etapa de planificación: 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45720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 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Planificar la gestión de los riesgos.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Identificar los riesgos.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Realizar análisis cualitativo de riesgos.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Realizar análisis cuantitativo de riesgos.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Planificar la respuesta a los riesgos.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137160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 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lvl="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Ejecución: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45720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 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Implementar la respuesta a los riesgos.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137160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 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lvl="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Control: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45720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 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Controlar los riesgos.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1E6127FB-39BA-AD64-3C8F-2FB8535420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7" r="-3" b="-3"/>
          <a:stretch/>
        </p:blipFill>
        <p:spPr bwMode="auto">
          <a:xfrm>
            <a:off x="3889915" y="2956875"/>
            <a:ext cx="5105027" cy="3352653"/>
          </a:xfrm>
          <a:prstGeom prst="rect">
            <a:avLst/>
          </a:prstGeom>
          <a:noFill/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8E2A700-D87A-2E33-5126-31BD20A3D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915" y="1031992"/>
            <a:ext cx="5105027" cy="8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70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RIESGOS SPRINT DOS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3342443" y="1096541"/>
            <a:ext cx="245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Planificación de riesgos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FBB750-D654-D4BC-8708-E8C8DFFD652A}"/>
              </a:ext>
            </a:extLst>
          </p:cNvPr>
          <p:cNvSpPr txBox="1"/>
          <p:nvPr/>
        </p:nvSpPr>
        <p:spPr>
          <a:xfrm>
            <a:off x="204187" y="1732894"/>
            <a:ext cx="86202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Los variados permisos que requiere la base de datos trabajada en FireBase.</a:t>
            </a:r>
          </a:p>
          <a:p>
            <a:pPr marL="342900" indent="-342900">
              <a:buAutoNum type="alphaLcParenR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La constante actualización de las reglas de seguridad para el uso de FireBase.</a:t>
            </a:r>
          </a:p>
          <a:p>
            <a:pPr marL="342900" indent="-342900">
              <a:buAutoNum type="alphaLcParenR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Si el desarrollador se enferma. </a:t>
            </a:r>
          </a:p>
          <a:p>
            <a:pPr marL="342900" indent="-342900">
              <a:buAutoNum type="alphaLcParenR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La implementación de nuevas funciones.</a:t>
            </a:r>
          </a:p>
          <a:p>
            <a:pPr marL="342900" indent="-342900">
              <a:buAutoNum type="alphaLcParenR"/>
            </a:pPr>
            <a:r>
              <a:rPr lang="es-CL" dirty="0">
                <a:solidFill>
                  <a:srgbClr val="666666"/>
                </a:solidFill>
                <a:latin typeface="Microsoft Sans Serif" panose="020B0604020202020204" pitchFamily="34" charset="0"/>
                <a:ea typeface="Calibri" panose="020F0502020204030204" pitchFamily="34" charset="0"/>
              </a:rPr>
              <a:t>El uso de herramientas nuevas recomendadas por GCP.</a:t>
            </a:r>
          </a:p>
          <a:p>
            <a:pPr marL="342900" indent="-342900">
              <a:buAutoNum type="alphaLcParenR"/>
            </a:pPr>
            <a:endParaRPr lang="es-CL" dirty="0">
              <a:solidFill>
                <a:srgbClr val="666666"/>
              </a:solidFill>
              <a:latin typeface="Microsoft Sans Serif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C62AC8-620B-331E-7F5C-6F40445D1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05" y="4008126"/>
            <a:ext cx="7992590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18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r="19972" b="1"/>
          <a:stretch/>
        </p:blipFill>
        <p:spPr>
          <a:xfrm>
            <a:off x="4159918" y="-1"/>
            <a:ext cx="4984081" cy="239133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B74231E-E3F5-03E3-F6BB-919BC522CB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33" r="17201" b="1"/>
          <a:stretch/>
        </p:blipFill>
        <p:spPr>
          <a:xfrm>
            <a:off x="4159918" y="2391337"/>
            <a:ext cx="4984081" cy="446665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890751" y="910431"/>
            <a:ext cx="3481223" cy="14664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31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EVIDENCIA DE CONTROL DE CAMBIOS</a:t>
            </a:r>
            <a:endParaRPr kumimoji="0" lang="en-US" sz="31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90751" y="2397906"/>
            <a:ext cx="82532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CA069CF1-AF04-41AB-5344-2B5F8EC98BA9}"/>
              </a:ext>
            </a:extLst>
          </p:cNvPr>
          <p:cNvSpPr txBox="1"/>
          <p:nvPr/>
        </p:nvSpPr>
        <p:spPr>
          <a:xfrm>
            <a:off x="890751" y="2492080"/>
            <a:ext cx="3481223" cy="3015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Los cambios que se aplicaron en este sprint fueron implementados al activar el plan de contingencia o como una medida de seguridad: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 Se dio por finalizado el uso de la plataforma GCP que recomendaba múltiples herramientas para el desarrollo del proyecto.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La historia de usuario SAF-3 fue modificada.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30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PRUEBAS SPRINT DOS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3342443" y="1096541"/>
            <a:ext cx="245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Pruebas unitarias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FBB750-D654-D4BC-8708-E8C8DFFD652A}"/>
              </a:ext>
            </a:extLst>
          </p:cNvPr>
          <p:cNvSpPr txBox="1"/>
          <p:nvPr/>
        </p:nvSpPr>
        <p:spPr>
          <a:xfrm>
            <a:off x="204187" y="1617484"/>
            <a:ext cx="862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Dentro del sistema, correspondiente a una aplicación móvil, se han desarrollado varias clases que extienden de AppCompat Activity. </a:t>
            </a:r>
            <a:endParaRPr lang="es-CL" dirty="0">
              <a:solidFill>
                <a:srgbClr val="666666"/>
              </a:solidFill>
              <a:latin typeface="Microsoft Sans Serif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D158288-6D80-E26E-05EB-CCF99DCE4B99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61473" y="2966270"/>
            <a:ext cx="2680970" cy="2487930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6D962FE-5E4B-A0FD-DBCF-DF1A4A8D3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467" y="3382748"/>
            <a:ext cx="5278811" cy="2071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9091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PRUEBAS SPRINT DOS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3342443" y="1096541"/>
            <a:ext cx="245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Pruebas funcionalidad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FBB750-D654-D4BC-8708-E8C8DFFD652A}"/>
              </a:ext>
            </a:extLst>
          </p:cNvPr>
          <p:cNvSpPr txBox="1"/>
          <p:nvPr/>
        </p:nvSpPr>
        <p:spPr>
          <a:xfrm>
            <a:off x="204187" y="1617484"/>
            <a:ext cx="8620218" cy="455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Se realizan las pruebas funcionales por medio de la aplicación.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526A37-13DF-0DC5-7943-ED3667DAACF7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204187" y="2567188"/>
            <a:ext cx="2720975" cy="2349500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562FB9-CF51-2C7B-0C78-F56EE508532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543720" y="2280468"/>
            <a:ext cx="1804670" cy="2450465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9585E69-2CB4-E2E5-5ECB-0DD313968FD6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5475993" y="2280469"/>
            <a:ext cx="1626142" cy="2450465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013D3EB-0B79-C534-6D63-D456C62A6F20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7290933" y="2280470"/>
            <a:ext cx="1744345" cy="2450465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2FA51D9-354B-CF36-2659-6332E77EFCE8}"/>
              </a:ext>
            </a:extLst>
          </p:cNvPr>
          <p:cNvSpPr txBox="1"/>
          <p:nvPr/>
        </p:nvSpPr>
        <p:spPr>
          <a:xfrm>
            <a:off x="204187" y="5060272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1.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490F089-6B87-B8D3-0A78-CFB6AC438F16}"/>
              </a:ext>
            </a:extLst>
          </p:cNvPr>
          <p:cNvSpPr txBox="1"/>
          <p:nvPr/>
        </p:nvSpPr>
        <p:spPr>
          <a:xfrm>
            <a:off x="3472649" y="4825619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2.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E242C92-DC4C-2AB0-12C5-167E3F89F8C1}"/>
              </a:ext>
            </a:extLst>
          </p:cNvPr>
          <p:cNvSpPr txBox="1"/>
          <p:nvPr/>
        </p:nvSpPr>
        <p:spPr>
          <a:xfrm>
            <a:off x="5475993" y="4825619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3.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F4A40AE-1763-E0C3-2D80-5020ABD7EF81}"/>
              </a:ext>
            </a:extLst>
          </p:cNvPr>
          <p:cNvSpPr txBox="1"/>
          <p:nvPr/>
        </p:nvSpPr>
        <p:spPr>
          <a:xfrm>
            <a:off x="7273884" y="4828310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4.</a:t>
            </a:r>
          </a:p>
        </p:txBody>
      </p:sp>
    </p:spTree>
    <p:extLst>
      <p:ext uri="{BB962C8B-B14F-4D97-AF65-F5344CB8AC3E}">
        <p14:creationId xmlns:p14="http://schemas.microsoft.com/office/powerpoint/2010/main" val="2664708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PRUEBAS SPRINT DOS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3370174" y="982905"/>
            <a:ext cx="245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Pruebas funcionalidad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AC9382A-96FE-F982-7B14-45BE23F64E51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38454" y="1901587"/>
            <a:ext cx="4233545" cy="2025015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9E87CCA-65B3-02F4-AB80-B4C4292DAF20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6020986" y="2515935"/>
            <a:ext cx="1853238" cy="2821333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60790F7-119A-AF7D-1015-0EC914D077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4" y="4252691"/>
            <a:ext cx="4291330" cy="232981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B1B6396-2E8F-375F-FC67-F016E92F56B9}"/>
              </a:ext>
            </a:extLst>
          </p:cNvPr>
          <p:cNvSpPr txBox="1"/>
          <p:nvPr/>
        </p:nvSpPr>
        <p:spPr>
          <a:xfrm>
            <a:off x="330679" y="1655366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5.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962F395-88DE-D9FB-E898-B73D85248FFE}"/>
              </a:ext>
            </a:extLst>
          </p:cNvPr>
          <p:cNvSpPr txBox="1"/>
          <p:nvPr/>
        </p:nvSpPr>
        <p:spPr>
          <a:xfrm>
            <a:off x="330679" y="6565291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6.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1952365-2351-6F88-2285-CC6AE7BB83F1}"/>
              </a:ext>
            </a:extLst>
          </p:cNvPr>
          <p:cNvSpPr txBox="1"/>
          <p:nvPr/>
        </p:nvSpPr>
        <p:spPr>
          <a:xfrm>
            <a:off x="6020986" y="5420062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5.</a:t>
            </a:r>
          </a:p>
        </p:txBody>
      </p:sp>
      <p:sp>
        <p:nvSpPr>
          <p:cNvPr id="17" name="Flecha: curvada hacia abajo 16">
            <a:extLst>
              <a:ext uri="{FF2B5EF4-FFF2-40B4-BE49-F238E27FC236}">
                <a16:creationId xmlns:a16="http://schemas.microsoft.com/office/drawing/2014/main" id="{32B82F22-4BBB-1300-C140-22B6C456689F}"/>
              </a:ext>
            </a:extLst>
          </p:cNvPr>
          <p:cNvSpPr/>
          <p:nvPr/>
        </p:nvSpPr>
        <p:spPr>
          <a:xfrm>
            <a:off x="4629784" y="2787588"/>
            <a:ext cx="1391202" cy="57704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8" name="Flecha: curvada hacia abajo 17">
            <a:extLst>
              <a:ext uri="{FF2B5EF4-FFF2-40B4-BE49-F238E27FC236}">
                <a16:creationId xmlns:a16="http://schemas.microsoft.com/office/drawing/2014/main" id="{64F40552-3BB7-BBD7-AFCA-A02AA28A6313}"/>
              </a:ext>
            </a:extLst>
          </p:cNvPr>
          <p:cNvSpPr/>
          <p:nvPr/>
        </p:nvSpPr>
        <p:spPr>
          <a:xfrm rot="10028744">
            <a:off x="4673964" y="4938483"/>
            <a:ext cx="1391202" cy="577049"/>
          </a:xfrm>
          <a:prstGeom prst="curvedDownArrow">
            <a:avLst>
              <a:gd name="adj1" fmla="val 25000"/>
              <a:gd name="adj2" fmla="val 50000"/>
              <a:gd name="adj3" fmla="val 234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536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PRUEBAS SPRINT DOS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3370174" y="982905"/>
            <a:ext cx="245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Pruebas funcionalidad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962F395-88DE-D9FB-E898-B73D85248FFE}"/>
              </a:ext>
            </a:extLst>
          </p:cNvPr>
          <p:cNvSpPr txBox="1"/>
          <p:nvPr/>
        </p:nvSpPr>
        <p:spPr>
          <a:xfrm>
            <a:off x="5047417" y="5227712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8.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604289F-8071-421E-0404-ED849B2A3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0" y="1532255"/>
            <a:ext cx="338963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BB7DEF-105A-522B-20FC-D47813E46EEC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047417" y="1532255"/>
            <a:ext cx="2990850" cy="3638550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451A7AD-E95C-6185-FBE0-0B331D6DC714}"/>
              </a:ext>
            </a:extLst>
          </p:cNvPr>
          <p:cNvSpPr txBox="1"/>
          <p:nvPr/>
        </p:nvSpPr>
        <p:spPr>
          <a:xfrm>
            <a:off x="267150" y="4179962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7.</a:t>
            </a:r>
          </a:p>
        </p:txBody>
      </p:sp>
    </p:spTree>
    <p:extLst>
      <p:ext uri="{BB962C8B-B14F-4D97-AF65-F5344CB8AC3E}">
        <p14:creationId xmlns:p14="http://schemas.microsoft.com/office/powerpoint/2010/main" val="4193212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ARQUITECTURA SPRINT DOS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2672180" y="982905"/>
            <a:ext cx="316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MODELO VISTA CONTROLADOR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159DDEB-CEB2-AFC7-FC55-BC1955C27032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221949" y="3069800"/>
            <a:ext cx="2655570" cy="1924685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5BD81A1-7E3F-6788-037F-1A536B5593C3}"/>
              </a:ext>
            </a:extLst>
          </p:cNvPr>
          <p:cNvSpPr txBox="1"/>
          <p:nvPr/>
        </p:nvSpPr>
        <p:spPr>
          <a:xfrm>
            <a:off x="499868" y="1352237"/>
            <a:ext cx="7632078" cy="65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El patrón de diseño Modelo-Vista-Controlador (MVC) es un patrón de arquitectura de software.</a:t>
            </a:r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68F6E09-46BE-01C1-C91E-4A7588ED6686}"/>
              </a:ext>
            </a:extLst>
          </p:cNvPr>
          <p:cNvSpPr txBox="1"/>
          <p:nvPr/>
        </p:nvSpPr>
        <p:spPr>
          <a:xfrm>
            <a:off x="108721" y="5094007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9.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B37C5B7-7ABB-1659-9AE2-1FCC225F424B}"/>
              </a:ext>
            </a:extLst>
          </p:cNvPr>
          <p:cNvSpPr txBox="1"/>
          <p:nvPr/>
        </p:nvSpPr>
        <p:spPr>
          <a:xfrm>
            <a:off x="118957" y="2751538"/>
            <a:ext cx="125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Modelo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09C46A3-6C93-CE07-B949-EBA8650C42E8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077300" y="3069800"/>
            <a:ext cx="2633345" cy="1906905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B34E3B6-8B8F-71C3-E0BA-FB9A47A35F90}"/>
              </a:ext>
            </a:extLst>
          </p:cNvPr>
          <p:cNvSpPr txBox="1"/>
          <p:nvPr/>
        </p:nvSpPr>
        <p:spPr>
          <a:xfrm>
            <a:off x="3036170" y="2745755"/>
            <a:ext cx="125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Vista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7BAE3F1-1678-F4DD-14D4-554AF5BD701C}"/>
              </a:ext>
            </a:extLst>
          </p:cNvPr>
          <p:cNvSpPr txBox="1"/>
          <p:nvPr/>
        </p:nvSpPr>
        <p:spPr>
          <a:xfrm>
            <a:off x="3020056" y="5123296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10.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656D512-C83B-7880-3667-96FF0EF412E0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5831506" y="3069800"/>
            <a:ext cx="3090545" cy="1906904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9A00DB74-E2A1-EA03-AB35-DC725953F918}"/>
              </a:ext>
            </a:extLst>
          </p:cNvPr>
          <p:cNvSpPr txBox="1"/>
          <p:nvPr/>
        </p:nvSpPr>
        <p:spPr>
          <a:xfrm>
            <a:off x="5751775" y="2693429"/>
            <a:ext cx="140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Controlador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666C5E2-D098-92C5-5563-FCA17C7779E5}"/>
              </a:ext>
            </a:extLst>
          </p:cNvPr>
          <p:cNvSpPr txBox="1"/>
          <p:nvPr/>
        </p:nvSpPr>
        <p:spPr>
          <a:xfrm>
            <a:off x="5798289" y="5029475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11.</a:t>
            </a:r>
          </a:p>
        </p:txBody>
      </p:sp>
    </p:spTree>
    <p:extLst>
      <p:ext uri="{BB962C8B-B14F-4D97-AF65-F5344CB8AC3E}">
        <p14:creationId xmlns:p14="http://schemas.microsoft.com/office/powerpoint/2010/main" val="2181073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r="19972" b="1"/>
          <a:stretch/>
        </p:blipFill>
        <p:spPr>
          <a:xfrm>
            <a:off x="4159918" y="-1"/>
            <a:ext cx="4984081" cy="23913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E2F757F-53A8-4277-5478-318F656127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26" r="26508" b="1"/>
          <a:stretch/>
        </p:blipFill>
        <p:spPr>
          <a:xfrm>
            <a:off x="4159918" y="2391337"/>
            <a:ext cx="4984081" cy="44666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/>
          <p:cNvSpPr txBox="1"/>
          <p:nvPr/>
        </p:nvSpPr>
        <p:spPr>
          <a:xfrm>
            <a:off x="890751" y="910431"/>
            <a:ext cx="3481223" cy="14664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Introducción</a:t>
            </a: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90751" y="2397906"/>
            <a:ext cx="82532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9C4F8DC0-47DF-7C50-DE43-3D826FFFAF3B}"/>
              </a:ext>
            </a:extLst>
          </p:cNvPr>
          <p:cNvSpPr txBox="1"/>
          <p:nvPr/>
        </p:nvSpPr>
        <p:spPr>
          <a:xfrm>
            <a:off x="890751" y="2492080"/>
            <a:ext cx="3481223" cy="3015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effectLst/>
              </a:rPr>
              <a:t>Este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proyecto</a:t>
            </a:r>
            <a:r>
              <a:rPr lang="en-US" sz="1400" dirty="0">
                <a:solidFill>
                  <a:schemeClr val="bg1"/>
                </a:solidFill>
                <a:effectLst/>
              </a:rPr>
              <a:t> se </a:t>
            </a:r>
            <a:r>
              <a:rPr lang="en-US" sz="1400" dirty="0" err="1">
                <a:solidFill>
                  <a:schemeClr val="bg1"/>
                </a:solidFill>
              </a:rPr>
              <a:t>está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llevando</a:t>
            </a:r>
            <a:r>
              <a:rPr lang="en-US" sz="1400" dirty="0">
                <a:solidFill>
                  <a:schemeClr val="bg1"/>
                </a:solidFill>
                <a:effectLst/>
              </a:rPr>
              <a:t> 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cabo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mediante</a:t>
            </a:r>
            <a:r>
              <a:rPr lang="en-US" sz="1400" dirty="0">
                <a:solidFill>
                  <a:schemeClr val="bg1"/>
                </a:solidFill>
                <a:effectLst/>
              </a:rPr>
              <a:t> un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levantamiento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información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sacado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un </a:t>
            </a:r>
            <a:r>
              <a:rPr lang="en-US" sz="1400" dirty="0">
                <a:solidFill>
                  <a:schemeClr val="bg1"/>
                </a:solidFill>
              </a:rPr>
              <a:t>F</a:t>
            </a:r>
            <a:r>
              <a:rPr lang="en-US" sz="1400" dirty="0">
                <a:solidFill>
                  <a:schemeClr val="bg1"/>
                </a:solidFill>
                <a:effectLst/>
              </a:rPr>
              <a:t>ocus Group, 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aplicación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variados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estándares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calidad</a:t>
            </a:r>
            <a:r>
              <a:rPr lang="en-US" sz="1400" dirty="0">
                <a:solidFill>
                  <a:schemeClr val="bg1"/>
                </a:solidFill>
                <a:effectLst/>
              </a:rPr>
              <a:t> y planes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trabajo</a:t>
            </a:r>
            <a:r>
              <a:rPr lang="en-US" sz="1400" dirty="0">
                <a:solidFill>
                  <a:schemeClr val="bg1"/>
                </a:solidFill>
                <a:effectLst/>
              </a:rPr>
              <a:t> que se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enfocan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atacar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el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problema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falta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información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oportuna</a:t>
            </a:r>
            <a:r>
              <a:rPr lang="en-US" sz="1400" dirty="0">
                <a:solidFill>
                  <a:schemeClr val="bg1"/>
                </a:solidFill>
                <a:effectLst/>
              </a:rPr>
              <a:t> para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peatones</a:t>
            </a:r>
            <a:r>
              <a:rPr lang="en-US" sz="1400" dirty="0">
                <a:solidFill>
                  <a:schemeClr val="bg1"/>
                </a:solidFill>
                <a:effectLst/>
              </a:rPr>
              <a:t> que se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encuentran</a:t>
            </a:r>
            <a:r>
              <a:rPr lang="en-US" sz="1400" dirty="0">
                <a:solidFill>
                  <a:schemeClr val="bg1"/>
                </a:solidFill>
                <a:effectLst/>
              </a:rPr>
              <a:t> con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desperfectos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en</a:t>
            </a:r>
            <a:r>
              <a:rPr lang="en-US" sz="1400" dirty="0">
                <a:solidFill>
                  <a:schemeClr val="bg1"/>
                </a:solidFill>
                <a:effectLst/>
              </a:rPr>
              <a:t> 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vía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pública</a:t>
            </a:r>
            <a:r>
              <a:rPr lang="en-US" sz="1400" dirty="0">
                <a:solidFill>
                  <a:schemeClr val="bg1"/>
                </a:solidFill>
                <a:effectLst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effectLst/>
              </a:rPr>
              <a:t>El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desarrollo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este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proyecto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permitirá</a:t>
            </a:r>
            <a:r>
              <a:rPr lang="en-US" sz="1400" dirty="0">
                <a:solidFill>
                  <a:schemeClr val="bg1"/>
                </a:solidFill>
                <a:effectLst/>
              </a:rPr>
              <a:t> que 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través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una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aplicación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móvil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los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ciudadanos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puedan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hacer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su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denuncia</a:t>
            </a:r>
            <a:r>
              <a:rPr lang="en-US" sz="1400" dirty="0">
                <a:solidFill>
                  <a:schemeClr val="bg1"/>
                </a:solidFill>
                <a:effectLst/>
              </a:rPr>
              <a:t> 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una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plataforma</a:t>
            </a:r>
            <a:r>
              <a:rPr lang="en-US" sz="1400" dirty="0">
                <a:solidFill>
                  <a:schemeClr val="bg1"/>
                </a:solidFill>
                <a:effectLst/>
              </a:rPr>
              <a:t> que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consistirá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una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aplicación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móvil</a:t>
            </a:r>
            <a:r>
              <a:rPr lang="en-US" sz="1400" dirty="0">
                <a:solidFill>
                  <a:schemeClr val="bg1"/>
                </a:solidFill>
                <a:effectLst/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ARQUITECTURA SPRINT DOS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2672180" y="982905"/>
            <a:ext cx="316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Ejemplo de interfaz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D2C8085-D0B3-1144-7B8E-0743B87DF6B7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62317" y="1808451"/>
            <a:ext cx="3961765" cy="3738245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079D9A1-E4DB-6803-0552-C21A1129B76A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4844443" y="1808450"/>
            <a:ext cx="3882308" cy="3738245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722299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3E48D3-A6AB-33E6-75CB-F3F3B11074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r="205" b="1"/>
          <a:stretch/>
        </p:blipFill>
        <p:spPr bwMode="auto">
          <a:xfrm>
            <a:off x="3410952" y="-5"/>
            <a:ext cx="5733047" cy="3681406"/>
          </a:xfrm>
          <a:prstGeom prst="rect">
            <a:avLst/>
          </a:prstGeom>
          <a:noFill/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7" r="24373"/>
          <a:stretch/>
        </p:blipFill>
        <p:spPr>
          <a:xfrm>
            <a:off x="3410953" y="3681409"/>
            <a:ext cx="5733047" cy="31765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628650" y="1115219"/>
            <a:ext cx="4046934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Metodol</a:t>
            </a:r>
            <a:r>
              <a:rPr lang="en-US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ogía del velero.</a:t>
            </a: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3681408"/>
            <a:ext cx="85153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E4456C4-B694-F1CC-CC16-3991A43F1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45" y="4662888"/>
            <a:ext cx="7925906" cy="5144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7021EA0-1E2C-17E6-CFDB-95EE6BF6AB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45" y="4104254"/>
            <a:ext cx="7925906" cy="53347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F3F128E-8B0E-428D-1A55-63DF6017BC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745" y="5207347"/>
            <a:ext cx="7925906" cy="63826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D0B6A3D-B89C-426F-80A5-D2D49BAFC0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745" y="5880665"/>
            <a:ext cx="7925906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36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DOCUMENTACIÓN SPRINT DOS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108721" y="911875"/>
            <a:ext cx="442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Problemas abiertos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FBB750-D654-D4BC-8708-E8C8DFFD652A}"/>
              </a:ext>
            </a:extLst>
          </p:cNvPr>
          <p:cNvSpPr txBox="1"/>
          <p:nvPr/>
        </p:nvSpPr>
        <p:spPr>
          <a:xfrm>
            <a:off x="108721" y="1455939"/>
            <a:ext cx="7883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Luego del segundo entregable a los usuarios surgió una nueva historia de usuario, la cual se encuentra en la siguiente tabla de priorización.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9AE219-4E3A-D900-827F-AA70240B5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01" y="2379269"/>
            <a:ext cx="8030696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47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DOCUMENTACIÓN SPRINT UNO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108721" y="911875"/>
            <a:ext cx="442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Trabajo Futuro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D4D051D-2231-3DD5-F8C5-8FDFF397E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866" y="2197972"/>
            <a:ext cx="4668795" cy="449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16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DOCUMENTACIÓN SPRINT UNO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108721" y="911875"/>
            <a:ext cx="442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Evidencia de liberación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1DBDF9-49EC-1C5A-65E7-2D95385EA0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248" y="1402672"/>
            <a:ext cx="1799559" cy="267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6BCE4AF-517F-32BF-9017-304B0F66D0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258" y="1433490"/>
            <a:ext cx="1645920" cy="2604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02F7642-FBC2-FFE4-6AF7-E7B9489136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1" y="4193737"/>
            <a:ext cx="1645920" cy="2604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FAB8741-8EF7-D460-A2C6-CD677C01AC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613" y="4193737"/>
            <a:ext cx="1818021" cy="2574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EAE0D11-B6A9-F1BE-8919-3E59E9322A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248" y="4137179"/>
            <a:ext cx="1799559" cy="2720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5997428-E7CD-22F3-E105-8BCE0944BD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241" y="4126745"/>
            <a:ext cx="1645920" cy="2641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lecha: curvada hacia abajo 12">
            <a:extLst>
              <a:ext uri="{FF2B5EF4-FFF2-40B4-BE49-F238E27FC236}">
                <a16:creationId xmlns:a16="http://schemas.microsoft.com/office/drawing/2014/main" id="{9B6117E2-3698-4964-19CC-9E52D78EF7D2}"/>
              </a:ext>
            </a:extLst>
          </p:cNvPr>
          <p:cNvSpPr/>
          <p:nvPr/>
        </p:nvSpPr>
        <p:spPr>
          <a:xfrm>
            <a:off x="1837259" y="1236002"/>
            <a:ext cx="320015" cy="10898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4" name="Flecha: curvada hacia abajo 13">
            <a:extLst>
              <a:ext uri="{FF2B5EF4-FFF2-40B4-BE49-F238E27FC236}">
                <a16:creationId xmlns:a16="http://schemas.microsoft.com/office/drawing/2014/main" id="{8E6803F1-E0AA-36F7-237A-8F4C90487D74}"/>
              </a:ext>
            </a:extLst>
          </p:cNvPr>
          <p:cNvSpPr/>
          <p:nvPr/>
        </p:nvSpPr>
        <p:spPr>
          <a:xfrm>
            <a:off x="3480047" y="1171852"/>
            <a:ext cx="665825" cy="21834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5" name="Flecha: curvada hacia abajo 14">
            <a:extLst>
              <a:ext uri="{FF2B5EF4-FFF2-40B4-BE49-F238E27FC236}">
                <a16:creationId xmlns:a16="http://schemas.microsoft.com/office/drawing/2014/main" id="{7B9C9246-AF65-598D-0405-CC0E38C06A11}"/>
              </a:ext>
            </a:extLst>
          </p:cNvPr>
          <p:cNvSpPr/>
          <p:nvPr/>
        </p:nvSpPr>
        <p:spPr>
          <a:xfrm>
            <a:off x="5326602" y="1171852"/>
            <a:ext cx="530410" cy="17313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3D0348B-F21D-AAF7-5477-FC91D2C3666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2" y="1390195"/>
            <a:ext cx="1818021" cy="2723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35CC2D3-5152-9A78-68D9-8E62669C382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877" y="1402672"/>
            <a:ext cx="1645920" cy="2711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6900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/>
          <p:cNvSpPr txBox="1"/>
          <p:nvPr/>
        </p:nvSpPr>
        <p:spPr>
          <a:xfrm>
            <a:off x="628650" y="1641752"/>
            <a:ext cx="3295650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35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Justificación Plan de Proyecto</a:t>
            </a:r>
            <a:endParaRPr kumimoji="0" lang="en-US" sz="35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4F8DC0-47DF-7C50-DE43-3D826FFFAF3B}"/>
              </a:ext>
            </a:extLst>
          </p:cNvPr>
          <p:cNvSpPr txBox="1"/>
          <p:nvPr/>
        </p:nvSpPr>
        <p:spPr>
          <a:xfrm>
            <a:off x="628650" y="3146400"/>
            <a:ext cx="3295650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>
                    <a:alpha val="80000"/>
                  </a:schemeClr>
                </a:solidFill>
                <a:effectLst/>
              </a:rPr>
              <a:t>Cada uno de los sprints de este proyecto está pensado para durar un tiempo de cuatro semanas, es decir un mes debido a la cantidad de puntos asignada por el Planing Poker correspondiente a cuarenta puntos cada una. </a:t>
            </a:r>
            <a:endParaRPr lang="en-US" sz="19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3" r="30198" b="-1"/>
          <a:stretch/>
        </p:blipFill>
        <p:spPr>
          <a:xfrm>
            <a:off x="4360545" y="2"/>
            <a:ext cx="4783455" cy="3333749"/>
          </a:xfrm>
          <a:custGeom>
            <a:avLst/>
            <a:gdLst/>
            <a:ahLst/>
            <a:cxnLst/>
            <a:rect l="l" t="t" r="r" b="b"/>
            <a:pathLst>
              <a:path w="6377940" h="3333749">
                <a:moveTo>
                  <a:pt x="0" y="0"/>
                </a:moveTo>
                <a:lnTo>
                  <a:pt x="6377940" y="0"/>
                </a:lnTo>
                <a:lnTo>
                  <a:pt x="6377940" y="3333749"/>
                </a:lnTo>
                <a:lnTo>
                  <a:pt x="174585" y="3333749"/>
                </a:lnTo>
                <a:lnTo>
                  <a:pt x="0" y="2202180"/>
                </a:lnTo>
                <a:close/>
              </a:path>
            </a:pathLst>
          </a:cu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9C23F6-F549-14EB-771B-F39BC35EC4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291" b="2"/>
          <a:stretch/>
        </p:blipFill>
        <p:spPr>
          <a:xfrm>
            <a:off x="4360545" y="3524252"/>
            <a:ext cx="4783455" cy="3333748"/>
          </a:xfrm>
          <a:custGeom>
            <a:avLst/>
            <a:gdLst/>
            <a:ahLst/>
            <a:cxnLst/>
            <a:rect l="l" t="t" r="r" b="b"/>
            <a:pathLst>
              <a:path w="6377940" h="3333748">
                <a:moveTo>
                  <a:pt x="203977" y="0"/>
                </a:moveTo>
                <a:lnTo>
                  <a:pt x="6377940" y="0"/>
                </a:lnTo>
                <a:lnTo>
                  <a:pt x="6377940" y="3333748"/>
                </a:lnTo>
                <a:lnTo>
                  <a:pt x="0" y="3333748"/>
                </a:lnTo>
                <a:lnTo>
                  <a:pt x="525780" y="1931668"/>
                </a:lnTo>
                <a:lnTo>
                  <a:pt x="205740" y="11428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64A290D-B7BC-40B4-AB97-0C801BCCE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4268" y="544"/>
            <a:ext cx="656037" cy="6857455"/>
            <a:chOff x="5632358" y="544"/>
            <a:chExt cx="874716" cy="6857455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60D1EB-842B-4027-9728-E57314926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4E103E5-C039-4EA4-843B-AD566B5C9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25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01336" y="669925"/>
            <a:ext cx="387066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400" b="1" i="0" u="none" strike="noStrike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Documentación</a:t>
            </a:r>
            <a:r>
              <a:rPr kumimoji="0" lang="en-US" sz="4400" b="1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Sprint dos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026340"/>
            <a:ext cx="45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E1838CE0-E8AB-BC7C-883F-6C60E44E4BDC}"/>
              </a:ext>
            </a:extLst>
          </p:cNvPr>
          <p:cNvSpPr txBox="1"/>
          <p:nvPr/>
        </p:nvSpPr>
        <p:spPr>
          <a:xfrm>
            <a:off x="971550" y="2288833"/>
            <a:ext cx="3600450" cy="3711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E</a:t>
            </a:r>
            <a:r>
              <a:rPr lang="en-US" sz="1700">
                <a:solidFill>
                  <a:schemeClr val="bg1"/>
                </a:solidFill>
                <a:effectLst/>
              </a:rPr>
              <a:t>ste segundo sprint que se encuentra terminado dentro de la herramienta de gestión Jira está compuesto por las historias de usuario con el identificador “SAF-3, SAF-4, SAF-5” correspondiente a:</a:t>
            </a:r>
            <a:endParaRPr lang="en-US" sz="170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5722295" y="0"/>
            <a:ext cx="3421705" cy="299756"/>
          </a:xfrm>
          <a:prstGeom prst="rect">
            <a:avLst/>
          </a:prstGeom>
        </p:spPr>
      </p:pic>
      <p:cxnSp>
        <p:nvCxnSpPr>
          <p:cNvPr id="19" name="Straight Connector 25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1789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14F117CA-6EDE-D3F1-54B4-82A3322F4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811744"/>
              </p:ext>
            </p:extLst>
          </p:nvPr>
        </p:nvGraphicFramePr>
        <p:xfrm>
          <a:off x="5722295" y="3979716"/>
          <a:ext cx="3421698" cy="2370663"/>
        </p:xfrm>
        <a:graphic>
          <a:graphicData uri="http://schemas.openxmlformats.org/drawingml/2006/table">
            <a:tbl>
              <a:tblPr firstRow="1" bandRow="1">
                <a:solidFill>
                  <a:srgbClr val="404040"/>
                </a:solidFill>
                <a:tableStyleId>{5C22544A-7EE6-4342-B048-85BDC9FD1C3A}</a:tableStyleId>
              </a:tblPr>
              <a:tblGrid>
                <a:gridCol w="1107232">
                  <a:extLst>
                    <a:ext uri="{9D8B030D-6E8A-4147-A177-3AD203B41FA5}">
                      <a16:colId xmlns:a16="http://schemas.microsoft.com/office/drawing/2014/main" val="3460804326"/>
                    </a:ext>
                  </a:extLst>
                </a:gridCol>
                <a:gridCol w="2314466">
                  <a:extLst>
                    <a:ext uri="{9D8B030D-6E8A-4147-A177-3AD203B41FA5}">
                      <a16:colId xmlns:a16="http://schemas.microsoft.com/office/drawing/2014/main" val="249967384"/>
                    </a:ext>
                  </a:extLst>
                </a:gridCol>
              </a:tblGrid>
              <a:tr h="440440">
                <a:tc>
                  <a:txBody>
                    <a:bodyPr/>
                    <a:lstStyle/>
                    <a:p>
                      <a:r>
                        <a:rPr lang="es-MX" sz="1100" b="0" cap="none" spc="0">
                          <a:solidFill>
                            <a:schemeClr val="bg1"/>
                          </a:solidFill>
                        </a:rPr>
                        <a:t>ID identificador Jira</a:t>
                      </a:r>
                    </a:p>
                  </a:txBody>
                  <a:tcPr marL="60890" marR="60890" marT="60890" marB="3044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100" b="0" cap="none" spc="0">
                          <a:solidFill>
                            <a:schemeClr val="bg1"/>
                          </a:solidFill>
                        </a:rPr>
                        <a:t>Historia de usuario</a:t>
                      </a:r>
                    </a:p>
                  </a:txBody>
                  <a:tcPr marL="60890" marR="60890" marT="60890" marB="3044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145264"/>
                  </a:ext>
                </a:extLst>
              </a:tr>
              <a:tr h="724595">
                <a:tc>
                  <a:txBody>
                    <a:bodyPr/>
                    <a:lstStyle/>
                    <a:p>
                      <a:r>
                        <a:rPr lang="es-MX" sz="800" cap="none" spc="0">
                          <a:solidFill>
                            <a:schemeClr val="bg1"/>
                          </a:solidFill>
                        </a:rPr>
                        <a:t>SAF-3</a:t>
                      </a:r>
                    </a:p>
                  </a:txBody>
                  <a:tcPr marL="60890" marR="60890" marT="60890" marB="304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800" cap="none" spc="0">
                          <a:solidFill>
                            <a:schemeClr val="bg1"/>
                          </a:solidFill>
                        </a:rPr>
                        <a:t>Yo como usuario quiero poder subir una captura desde el almacenamiento de mi celular o tomar una foto del desperfecto en la vía pública para dejar evidencia fotográfica del peligro encontrado.</a:t>
                      </a:r>
                      <a:endParaRPr lang="es-MX" sz="800" cap="none" spc="0">
                        <a:solidFill>
                          <a:schemeClr val="bg1"/>
                        </a:solidFill>
                      </a:endParaRPr>
                    </a:p>
                  </a:txBody>
                  <a:tcPr marL="60890" marR="60890" marT="60890" marB="304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290278"/>
                  </a:ext>
                </a:extLst>
              </a:tr>
              <a:tr h="602814">
                <a:tc>
                  <a:txBody>
                    <a:bodyPr/>
                    <a:lstStyle/>
                    <a:p>
                      <a:r>
                        <a:rPr lang="es-MX" sz="800" cap="none" spc="0">
                          <a:solidFill>
                            <a:schemeClr val="bg1"/>
                          </a:solidFill>
                        </a:rPr>
                        <a:t>SAF-4</a:t>
                      </a:r>
                    </a:p>
                  </a:txBody>
                  <a:tcPr marL="60890" marR="60890" marT="60890" marB="304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800" cap="none" spc="0">
                          <a:solidFill>
                            <a:schemeClr val="bg1"/>
                          </a:solidFill>
                        </a:rPr>
                        <a:t>Yo como usuario quiero dar una descripción de lo que veo en la fotografía que estoy dejando en la alerta para dar más detalles del desperfecto en la vía pública.</a:t>
                      </a:r>
                      <a:endParaRPr lang="es-MX" sz="800" cap="none" spc="0">
                        <a:solidFill>
                          <a:schemeClr val="bg1"/>
                        </a:solidFill>
                      </a:endParaRPr>
                    </a:p>
                  </a:txBody>
                  <a:tcPr marL="60890" marR="60890" marT="60890" marB="304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845290"/>
                  </a:ext>
                </a:extLst>
              </a:tr>
              <a:tr h="602814">
                <a:tc>
                  <a:txBody>
                    <a:bodyPr/>
                    <a:lstStyle/>
                    <a:p>
                      <a:r>
                        <a:rPr lang="es-MX" sz="800" cap="none" spc="0">
                          <a:solidFill>
                            <a:schemeClr val="bg1"/>
                          </a:solidFill>
                        </a:rPr>
                        <a:t>SAF-5</a:t>
                      </a:r>
                    </a:p>
                  </a:txBody>
                  <a:tcPr marL="60890" marR="60890" marT="60890" marB="304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800" cap="none" spc="0">
                          <a:solidFill>
                            <a:schemeClr val="bg1"/>
                          </a:solidFill>
                        </a:rPr>
                        <a:t>Yo como usuario quiero calificar el desperfecto en la vía pública como una alerta grave o baja para que otros usuarios eviten pasar por el lugar si es grave.</a:t>
                      </a:r>
                      <a:endParaRPr lang="es-MX" sz="800" cap="none" spc="0">
                        <a:solidFill>
                          <a:schemeClr val="bg1"/>
                        </a:solidFill>
                      </a:endParaRPr>
                    </a:p>
                  </a:txBody>
                  <a:tcPr marL="60890" marR="60890" marT="60890" marB="304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942608"/>
                  </a:ext>
                </a:extLst>
              </a:tr>
            </a:tbl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A1396F99-23C8-51E0-C113-69D9F3538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840" y="389567"/>
            <a:ext cx="2447462" cy="326328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634114B-6B2E-C66D-181B-0E9D934859E2}"/>
              </a:ext>
            </a:extLst>
          </p:cNvPr>
          <p:cNvSpPr txBox="1"/>
          <p:nvPr/>
        </p:nvSpPr>
        <p:spPr>
          <a:xfrm>
            <a:off x="5759840" y="3652850"/>
            <a:ext cx="31119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solidFill>
                  <a:schemeClr val="bg1"/>
                </a:solidFill>
              </a:rPr>
              <a:t>4 norte, 6 poniente, poste caído en la calle.</a:t>
            </a:r>
          </a:p>
        </p:txBody>
      </p:sp>
    </p:spTree>
    <p:extLst>
      <p:ext uri="{BB962C8B-B14F-4D97-AF65-F5344CB8AC3E}">
        <p14:creationId xmlns:p14="http://schemas.microsoft.com/office/powerpoint/2010/main" val="3259231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DOCUMENTACIÓN SPRINT DOS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B0958B-72E3-54CA-098B-D0E935CB3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1" y="1580821"/>
            <a:ext cx="8848848" cy="5187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5525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108722" y="12401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Gungsuh" charset="-127"/>
                <a:cs typeface="Gungsuh" charset="-127"/>
              </a:rPr>
              <a:t>Documentación Sprint dos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838CE0-E8AB-BC7C-883F-6C60E44E4BDC}"/>
              </a:ext>
            </a:extLst>
          </p:cNvPr>
          <p:cNvSpPr txBox="1"/>
          <p:nvPr/>
        </p:nvSpPr>
        <p:spPr>
          <a:xfrm>
            <a:off x="108722" y="985421"/>
            <a:ext cx="89265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6666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Contenido del sprint dos:</a:t>
            </a:r>
          </a:p>
          <a:p>
            <a:endParaRPr lang="es-CL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rgbClr val="666666"/>
                </a:solidFill>
                <a:latin typeface="Calibri" panose="020F0502020204030204" pitchFamily="34" charset="0"/>
              </a:rPr>
              <a:t>Evidencia control de versiones.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rgbClr val="666666"/>
                </a:solidFill>
                <a:latin typeface="Calibri" panose="020F0502020204030204" pitchFamily="34" charset="0"/>
              </a:rPr>
              <a:t>Análisis criterios de aceptación.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rgbClr val="666666"/>
                </a:solidFill>
                <a:latin typeface="Calibri" panose="020F0502020204030204" pitchFamily="34" charset="0"/>
              </a:rPr>
              <a:t>Diseño detallado.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rgbClr val="666666"/>
                </a:solidFill>
                <a:latin typeface="Calibri" panose="020F0502020204030204" pitchFamily="34" charset="0"/>
              </a:rPr>
              <a:t>Evidencia gestión de riesgo.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rgbClr val="666666"/>
                </a:solidFill>
                <a:latin typeface="Calibri" panose="020F0502020204030204" pitchFamily="34" charset="0"/>
              </a:rPr>
              <a:t>Pruebas unitarias y funcionamiento.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rgbClr val="666666"/>
                </a:solidFill>
                <a:latin typeface="Calibri" panose="020F0502020204030204" pitchFamily="34" charset="0"/>
              </a:rPr>
              <a:t>Arquitectura MVC.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rgbClr val="666666"/>
                </a:solidFill>
                <a:latin typeface="Calibri" panose="020F0502020204030204" pitchFamily="34" charset="0"/>
              </a:rPr>
              <a:t>Evidencia de liberación del producto.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CL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endParaRPr lang="es-CL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endParaRPr lang="es-CL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37544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VERSIONAMIENTO SPRINT DOS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01B0F4-C315-2AEE-3EDA-C7084A7C4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20" y="2653647"/>
            <a:ext cx="892655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67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108722" y="124013"/>
            <a:ext cx="7804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0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ANÁLISIS CRITERIOS DE ACEPTACIÓN</a:t>
            </a:r>
            <a:r>
              <a:rPr kumimoji="0" lang="es-ES_tradnl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Gungsuh" charset="-127"/>
                <a:cs typeface="Gungsuh" charset="-127"/>
              </a:rPr>
              <a:t> SPRINT DOS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838CE0-E8AB-BC7C-883F-6C60E44E4BDC}"/>
              </a:ext>
            </a:extLst>
          </p:cNvPr>
          <p:cNvSpPr txBox="1"/>
          <p:nvPr/>
        </p:nvSpPr>
        <p:spPr>
          <a:xfrm>
            <a:off x="108722" y="985421"/>
            <a:ext cx="8926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L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endParaRPr lang="es-CL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64468F-531E-6D1D-0636-BC7AA65DA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46" y="1423783"/>
            <a:ext cx="8468907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54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108722" y="124013"/>
            <a:ext cx="7804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0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ANÁLISIS CRITERIOS DE ACEPTACIÓN</a:t>
            </a:r>
            <a:r>
              <a:rPr kumimoji="0" lang="es-ES_tradnl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Gungsuh" charset="-127"/>
                <a:cs typeface="Gungsuh" charset="-127"/>
              </a:rPr>
              <a:t> SPRINT DOS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838CE0-E8AB-BC7C-883F-6C60E44E4BDC}"/>
              </a:ext>
            </a:extLst>
          </p:cNvPr>
          <p:cNvSpPr txBox="1"/>
          <p:nvPr/>
        </p:nvSpPr>
        <p:spPr>
          <a:xfrm>
            <a:off x="108722" y="985421"/>
            <a:ext cx="8926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L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endParaRPr lang="es-CL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15D6DE9-8F44-0354-52AE-4801D23F7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48" y="1542844"/>
            <a:ext cx="8507012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984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3E636E5ADFFDD4593589394D25615CE" ma:contentTypeVersion="11" ma:contentTypeDescription="Crear nuevo documento." ma:contentTypeScope="" ma:versionID="c9d6f11e93cbbae055e64b4141ef6ad7">
  <xsd:schema xmlns:xsd="http://www.w3.org/2001/XMLSchema" xmlns:xs="http://www.w3.org/2001/XMLSchema" xmlns:p="http://schemas.microsoft.com/office/2006/metadata/properties" xmlns:ns2="adf9ee4f-d874-4566-a6bd-f47c69edf255" targetNamespace="http://schemas.microsoft.com/office/2006/metadata/properties" ma:root="true" ma:fieldsID="8452246f49e401657b72a401ee0d06fa" ns2:_="">
    <xsd:import namespace="adf9ee4f-d874-4566-a6bd-f47c69edf2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f9ee4f-d874-4566-a6bd-f47c69edf2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723C2D-0E6B-4CC9-9837-98C32BD8AB0C}">
  <ds:schemaRefs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adf9ee4f-d874-4566-a6bd-f47c69edf255"/>
  </ds:schemaRefs>
</ds:datastoreItem>
</file>

<file path=customXml/itemProps2.xml><?xml version="1.0" encoding="utf-8"?>
<ds:datastoreItem xmlns:ds="http://schemas.openxmlformats.org/officeDocument/2006/customXml" ds:itemID="{F9838043-3F32-429D-9CE1-832CB673F6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74F943-B1C6-4327-A0CA-911E75BEC1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f9ee4f-d874-4566-a6bd-f47c69edf2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4340</TotalTime>
  <Words>738</Words>
  <Application>Microsoft Office PowerPoint</Application>
  <PresentationFormat>Carta (216 x 279 mm)</PresentationFormat>
  <Paragraphs>135</Paragraphs>
  <Slides>24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Microsoft Sans Serif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URREA  QUEZADA, FABIO ISMAEL</cp:lastModifiedBy>
  <cp:revision>219</cp:revision>
  <dcterms:created xsi:type="dcterms:W3CDTF">2018-06-26T20:44:09Z</dcterms:created>
  <dcterms:modified xsi:type="dcterms:W3CDTF">2023-09-14T01:14:43Z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0x01010023E636E5ADFFDD4593589394D25615CE</vt:lpwstr>
  </property>
</Properties>
</file>